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930" r:id="rId3"/>
    <p:sldId id="266" r:id="rId4"/>
    <p:sldId id="565" r:id="rId5"/>
    <p:sldId id="297" r:id="rId6"/>
    <p:sldId id="934" r:id="rId7"/>
    <p:sldId id="938" r:id="rId8"/>
    <p:sldId id="939" r:id="rId9"/>
    <p:sldId id="940" r:id="rId10"/>
    <p:sldId id="931" r:id="rId11"/>
    <p:sldId id="752" r:id="rId12"/>
    <p:sldId id="832" r:id="rId13"/>
    <p:sldId id="290" r:id="rId14"/>
    <p:sldId id="555" r:id="rId15"/>
    <p:sldId id="554" r:id="rId16"/>
    <p:sldId id="924" r:id="rId17"/>
    <p:sldId id="29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6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427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0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9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2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3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9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5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7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6841F-C4EE-4BC3-8BF9-C3CA3BCB687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34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005" y="855565"/>
            <a:ext cx="3448113" cy="370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081023" y="1799316"/>
            <a:ext cx="66411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 dirty="0" err="1"/>
              <a:t>Rems</a:t>
            </a:r>
            <a:r>
              <a:rPr lang="en-US" sz="9600" b="1" dirty="0" err="1"/>
              <a:t>Central</a:t>
            </a:r>
            <a:endParaRPr lang="en-US" sz="96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4933666" y="3975467"/>
            <a:ext cx="4935894" cy="1582045"/>
            <a:chOff x="4933666" y="4339360"/>
            <a:chExt cx="4935894" cy="1582045"/>
          </a:xfrm>
        </p:grpSpPr>
        <p:grpSp>
          <p:nvGrpSpPr>
            <p:cNvPr id="15" name="Group 14"/>
            <p:cNvGrpSpPr/>
            <p:nvPr/>
          </p:nvGrpSpPr>
          <p:grpSpPr>
            <a:xfrm>
              <a:off x="4933666" y="4339360"/>
              <a:ext cx="4935894" cy="997756"/>
              <a:chOff x="4816134" y="4258630"/>
              <a:chExt cx="4935894" cy="997756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4816134" y="4258630"/>
                <a:ext cx="4935894" cy="99775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65100" dist="38100" dir="5400000" sx="104000" sy="104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0824" y="4486258"/>
                <a:ext cx="611313" cy="611313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2807" y="4561338"/>
                <a:ext cx="808555" cy="495311"/>
              </a:xfrm>
              <a:prstGeom prst="rect">
                <a:avLst/>
              </a:prstGeom>
            </p:spPr>
          </p:pic>
          <p:grpSp>
            <p:nvGrpSpPr>
              <p:cNvPr id="8" name="Group 7"/>
              <p:cNvGrpSpPr/>
              <p:nvPr/>
            </p:nvGrpSpPr>
            <p:grpSpPr>
              <a:xfrm>
                <a:off x="6681140" y="4501193"/>
                <a:ext cx="622285" cy="638439"/>
                <a:chOff x="4101677" y="3891560"/>
                <a:chExt cx="1829309" cy="1876797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6414" y="3891560"/>
                  <a:ext cx="1419835" cy="1419835"/>
                </a:xfrm>
                <a:prstGeom prst="rect">
                  <a:avLst/>
                </a:prstGeom>
              </p:spPr>
            </p:pic>
            <p:sp>
              <p:nvSpPr>
                <p:cNvPr id="10" name="TextBox 9"/>
                <p:cNvSpPr txBox="1"/>
                <p:nvPr/>
              </p:nvSpPr>
              <p:spPr>
                <a:xfrm>
                  <a:off x="4101677" y="5270739"/>
                  <a:ext cx="1829309" cy="4976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500" dirty="0">
                      <a:latin typeface="Britannic Bold" panose="020B0903060703020204" pitchFamily="34" charset="0"/>
                    </a:rPr>
                    <a:t>HARDWARE TLS</a:t>
                  </a:r>
                </a:p>
              </p:txBody>
            </p: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920" y="4525005"/>
                <a:ext cx="465006" cy="46500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1581" y="4527178"/>
                <a:ext cx="458417" cy="52947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45984" y="4501193"/>
                <a:ext cx="969429" cy="555456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4994447" y="5459740"/>
              <a:ext cx="4814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Built with modern web technologies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395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MeshCentral Features</a:t>
            </a:r>
          </a:p>
        </p:txBody>
      </p:sp>
    </p:spTree>
    <p:extLst>
      <p:ext uri="{BB962C8B-B14F-4D97-AF65-F5344CB8AC3E}">
        <p14:creationId xmlns:p14="http://schemas.microsoft.com/office/powerpoint/2010/main" val="284666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EDCA1A6-D6EA-4859-B10D-CE3FEDB0BD7C}"/>
              </a:ext>
            </a:extLst>
          </p:cNvPr>
          <p:cNvGrpSpPr/>
          <p:nvPr/>
        </p:nvGrpSpPr>
        <p:grpSpPr>
          <a:xfrm>
            <a:off x="2447308" y="933344"/>
            <a:ext cx="6943727" cy="4680780"/>
            <a:chOff x="2447308" y="933344"/>
            <a:chExt cx="6943727" cy="4680780"/>
          </a:xfrm>
        </p:grpSpPr>
        <p:pic>
          <p:nvPicPr>
            <p:cNvPr id="3" name="Picture 2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56631E90-EC3F-450C-8BE5-23A0FD0A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119" y="1992111"/>
              <a:ext cx="1140093" cy="1140093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17BB1ECF-7AE2-4BAB-B28C-BCD08557A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9930" y="3908976"/>
              <a:ext cx="951105" cy="95110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11400CD-AE0B-4740-A036-5F45AB90594E}"/>
                </a:ext>
              </a:extLst>
            </p:cNvPr>
            <p:cNvSpPr/>
            <p:nvPr/>
          </p:nvSpPr>
          <p:spPr>
            <a:xfrm>
              <a:off x="4196096" y="2916664"/>
              <a:ext cx="3326164" cy="384029"/>
            </a:xfrm>
            <a:custGeom>
              <a:avLst/>
              <a:gdLst>
                <a:gd name="connsiteX0" fmla="*/ 0 w 1819275"/>
                <a:gd name="connsiteY0" fmla="*/ 161925 h 210048"/>
                <a:gd name="connsiteX1" fmla="*/ 1190625 w 1819275"/>
                <a:gd name="connsiteY1" fmla="*/ 200025 h 210048"/>
                <a:gd name="connsiteX2" fmla="*/ 1819275 w 1819275"/>
                <a:gd name="connsiteY2" fmla="*/ 0 h 21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9275" h="210048">
                  <a:moveTo>
                    <a:pt x="0" y="161925"/>
                  </a:moveTo>
                  <a:cubicBezTo>
                    <a:pt x="443706" y="194468"/>
                    <a:pt x="887413" y="227012"/>
                    <a:pt x="1190625" y="200025"/>
                  </a:cubicBezTo>
                  <a:cubicBezTo>
                    <a:pt x="1493837" y="173038"/>
                    <a:pt x="1656556" y="86519"/>
                    <a:pt x="1819275" y="0"/>
                  </a:cubicBezTo>
                </a:path>
              </a:pathLst>
            </a:custGeom>
            <a:noFill/>
            <a:ln w="793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CDCC2E5-0B84-4C5F-A73C-39725E727E9B}"/>
                </a:ext>
              </a:extLst>
            </p:cNvPr>
            <p:cNvSpPr/>
            <p:nvPr/>
          </p:nvSpPr>
          <p:spPr>
            <a:xfrm>
              <a:off x="4405070" y="3613243"/>
              <a:ext cx="4196888" cy="713993"/>
            </a:xfrm>
            <a:custGeom>
              <a:avLst/>
              <a:gdLst>
                <a:gd name="connsiteX0" fmla="*/ 0 w 2295525"/>
                <a:gd name="connsiteY0" fmla="*/ 0 h 390525"/>
                <a:gd name="connsiteX1" fmla="*/ 1381125 w 2295525"/>
                <a:gd name="connsiteY1" fmla="*/ 76200 h 390525"/>
                <a:gd name="connsiteX2" fmla="*/ 2295525 w 2295525"/>
                <a:gd name="connsiteY2" fmla="*/ 39052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5525" h="390525">
                  <a:moveTo>
                    <a:pt x="0" y="0"/>
                  </a:moveTo>
                  <a:cubicBezTo>
                    <a:pt x="499269" y="5556"/>
                    <a:pt x="998538" y="11113"/>
                    <a:pt x="1381125" y="76200"/>
                  </a:cubicBezTo>
                  <a:cubicBezTo>
                    <a:pt x="1763712" y="141287"/>
                    <a:pt x="2029618" y="265906"/>
                    <a:pt x="2295525" y="390525"/>
                  </a:cubicBezTo>
                </a:path>
              </a:pathLst>
            </a:custGeom>
            <a:noFill/>
            <a:ln w="793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ervercloud.png">
              <a:extLst>
                <a:ext uri="{FF2B5EF4-FFF2-40B4-BE49-F238E27FC236}">
                  <a16:creationId xmlns:a16="http://schemas.microsoft.com/office/drawing/2014/main" id="{0CF23E63-8931-4892-97A8-07FE554DB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91416" y="2179095"/>
              <a:ext cx="2405552" cy="25835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8BC721-3056-4766-AF7C-7DCB909A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213" y="3513193"/>
              <a:ext cx="951105" cy="95110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8FEB527-50A1-4C96-9AE0-78DC2637D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308" y="2149774"/>
              <a:ext cx="2744108" cy="255845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E29B55-F967-4D85-869D-749A302B7EA0}"/>
                </a:ext>
              </a:extLst>
            </p:cNvPr>
            <p:cNvSpPr txBox="1"/>
            <p:nvPr/>
          </p:nvSpPr>
          <p:spPr>
            <a:xfrm>
              <a:off x="5859178" y="1646250"/>
              <a:ext cx="20981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2">
                      <a:lumMod val="75000"/>
                    </a:schemeClr>
                  </a:solidFill>
                </a:rPr>
                <a:t>“Map my local TCP port 888 to this remote computer’s port 80.“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3633CB-B09A-453A-89CE-AF3E5DA18DEB}"/>
                </a:ext>
              </a:extLst>
            </p:cNvPr>
            <p:cNvCxnSpPr>
              <a:cxnSpLocks/>
            </p:cNvCxnSpPr>
            <p:nvPr/>
          </p:nvCxnSpPr>
          <p:spPr>
            <a:xfrm>
              <a:off x="7227213" y="2147293"/>
              <a:ext cx="546129" cy="414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E609AF-B2EA-46B6-B9D5-DD9E387FBF35}"/>
                </a:ext>
              </a:extLst>
            </p:cNvPr>
            <p:cNvSpPr txBox="1"/>
            <p:nvPr/>
          </p:nvSpPr>
          <p:spPr>
            <a:xfrm>
              <a:off x="6137313" y="4929322"/>
              <a:ext cx="209815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2">
                      <a:lumMod val="75000"/>
                    </a:schemeClr>
                  </a:solidFill>
                </a:rPr>
                <a:t>“Map my local TCP port 888 to IP address 192.168.1.1 going thru this remote computer.“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CAA5211-DBD4-4F7D-AFB0-84A080211802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7186391" y="4464298"/>
              <a:ext cx="410577" cy="465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803250-EAAC-41F0-A131-C3075BD25FC1}"/>
                </a:ext>
              </a:extLst>
            </p:cNvPr>
            <p:cNvSpPr txBox="1"/>
            <p:nvPr/>
          </p:nvSpPr>
          <p:spPr>
            <a:xfrm>
              <a:off x="3050783" y="1087744"/>
              <a:ext cx="254713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MeshCentral Router for macOS allows users to map TCP ports across networks thru the MeshCentral server.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BABAF2B-8C4D-41F6-83B1-A33A218D80CB}"/>
                </a:ext>
              </a:extLst>
            </p:cNvPr>
            <p:cNvCxnSpPr/>
            <p:nvPr/>
          </p:nvCxnSpPr>
          <p:spPr>
            <a:xfrm flipH="1">
              <a:off x="3914775" y="1743735"/>
              <a:ext cx="409575" cy="6323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F46636-0042-4720-BF55-309426B60F3E}"/>
                </a:ext>
              </a:extLst>
            </p:cNvPr>
            <p:cNvSpPr txBox="1"/>
            <p:nvPr/>
          </p:nvSpPr>
          <p:spPr>
            <a:xfrm rot="1094921">
              <a:off x="5221887" y="933344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3B701D-31E3-4E72-866A-C6C0E2C7F73C}"/>
                </a:ext>
              </a:extLst>
            </p:cNvPr>
            <p:cNvSpPr txBox="1"/>
            <p:nvPr/>
          </p:nvSpPr>
          <p:spPr>
            <a:xfrm>
              <a:off x="3065641" y="4844683"/>
              <a:ext cx="254713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Both TCP normal port maps and relay port mappings are supported. You can, for example, SSH to a remote computer or access a home router’s web page.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A6EC8B-B61D-4489-BBB5-8E6FC9297629}"/>
                </a:ext>
              </a:extLst>
            </p:cNvPr>
            <p:cNvCxnSpPr/>
            <p:nvPr/>
          </p:nvCxnSpPr>
          <p:spPr>
            <a:xfrm flipV="1">
              <a:off x="4849400" y="3775776"/>
              <a:ext cx="379014" cy="10783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495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18E6E87-B05E-49E0-B4C9-5D52421D88F0}"/>
              </a:ext>
            </a:extLst>
          </p:cNvPr>
          <p:cNvGrpSpPr/>
          <p:nvPr/>
        </p:nvGrpSpPr>
        <p:grpSpPr>
          <a:xfrm>
            <a:off x="2469753" y="387927"/>
            <a:ext cx="7252493" cy="6110076"/>
            <a:chOff x="2469753" y="387927"/>
            <a:chExt cx="7252493" cy="6110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D13A77-7247-4B57-B33C-2F40AC515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9753" y="1229669"/>
              <a:ext cx="4066440" cy="4048943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90C403-75D9-4DFF-A87A-7477C591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5806" y="2634632"/>
              <a:ext cx="4066440" cy="3279048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BFA5C2-C041-4DDD-9721-BDE3FB7B59A6}"/>
                </a:ext>
              </a:extLst>
            </p:cNvPr>
            <p:cNvSpPr txBox="1"/>
            <p:nvPr/>
          </p:nvSpPr>
          <p:spPr>
            <a:xfrm>
              <a:off x="6096000" y="535951"/>
              <a:ext cx="23574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The multi-desktop view now has both </a:t>
              </a:r>
              <a:r>
                <a:rPr lang="en-US" sz="1100" b="1" dirty="0"/>
                <a:t>fixed width</a:t>
              </a:r>
              <a:r>
                <a:rPr lang="en-US" sz="1100" dirty="0"/>
                <a:t> and </a:t>
              </a:r>
              <a:r>
                <a:rPr lang="en-US" sz="1100" b="1" dirty="0"/>
                <a:t>variable width</a:t>
              </a:r>
              <a:r>
                <a:rPr lang="en-US" sz="1100" dirty="0"/>
                <a:t> views.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217C88-F2AF-42D5-AAF8-D3C0EB996FE8}"/>
                </a:ext>
              </a:extLst>
            </p:cNvPr>
            <p:cNvSpPr/>
            <p:nvPr/>
          </p:nvSpPr>
          <p:spPr>
            <a:xfrm>
              <a:off x="6133491" y="1753688"/>
              <a:ext cx="459852" cy="312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2A66BB-25B7-4384-8883-B945C8108ED4}"/>
                </a:ext>
              </a:extLst>
            </p:cNvPr>
            <p:cNvSpPr txBox="1"/>
            <p:nvPr/>
          </p:nvSpPr>
          <p:spPr>
            <a:xfrm>
              <a:off x="6977400" y="1943023"/>
              <a:ext cx="26431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In variable width view, device with multiple monitors will show up very wide.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D3B061-4E37-4189-B38F-B3B73582CF3F}"/>
                </a:ext>
              </a:extLst>
            </p:cNvPr>
            <p:cNvCxnSpPr/>
            <p:nvPr/>
          </p:nvCxnSpPr>
          <p:spPr>
            <a:xfrm flipH="1">
              <a:off x="7115175" y="2349283"/>
              <a:ext cx="573851" cy="16131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F874FE-119A-497E-9E39-FE16AC9B9B4E}"/>
                </a:ext>
              </a:extLst>
            </p:cNvPr>
            <p:cNvSpPr txBox="1"/>
            <p:nvPr/>
          </p:nvSpPr>
          <p:spPr>
            <a:xfrm>
              <a:off x="6367432" y="6236393"/>
              <a:ext cx="26431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An Android phone is narrow as expected.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7BAA99D-1F05-43BF-B7BD-6250270FB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2900" y="5539334"/>
              <a:ext cx="571500" cy="697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A8088C-A8D1-4524-9785-E95FFB50F9EB}"/>
                </a:ext>
              </a:extLst>
            </p:cNvPr>
            <p:cNvSpPr txBox="1"/>
            <p:nvPr/>
          </p:nvSpPr>
          <p:spPr>
            <a:xfrm>
              <a:off x="2767334" y="5587781"/>
              <a:ext cx="22530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Fixed width mode makes for easy device organization, but the display aspect ratio is distorted.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6FAF1A-AEB9-426F-8528-F9CFB15B9E1C}"/>
                </a:ext>
              </a:extLst>
            </p:cNvPr>
            <p:cNvCxnSpPr>
              <a:stCxn id="18" idx="0"/>
            </p:cNvCxnSpPr>
            <p:nvPr/>
          </p:nvCxnSpPr>
          <p:spPr>
            <a:xfrm flipV="1">
              <a:off x="3893872" y="5048250"/>
              <a:ext cx="335229" cy="539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3C07A2A-D5D0-4013-BA00-AF00F0D9B568}"/>
                </a:ext>
              </a:extLst>
            </p:cNvPr>
            <p:cNvSpPr/>
            <p:nvPr/>
          </p:nvSpPr>
          <p:spPr>
            <a:xfrm>
              <a:off x="6679676" y="1008427"/>
              <a:ext cx="595447" cy="847725"/>
            </a:xfrm>
            <a:custGeom>
              <a:avLst/>
              <a:gdLst>
                <a:gd name="connsiteX0" fmla="*/ 361950 w 595447"/>
                <a:gd name="connsiteY0" fmla="*/ 0 h 847725"/>
                <a:gd name="connsiteX1" fmla="*/ 581025 w 595447"/>
                <a:gd name="connsiteY1" fmla="*/ 552450 h 847725"/>
                <a:gd name="connsiteX2" fmla="*/ 0 w 595447"/>
                <a:gd name="connsiteY2" fmla="*/ 84772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447" h="847725">
                  <a:moveTo>
                    <a:pt x="361950" y="0"/>
                  </a:moveTo>
                  <a:cubicBezTo>
                    <a:pt x="501650" y="205581"/>
                    <a:pt x="641350" y="411163"/>
                    <a:pt x="581025" y="552450"/>
                  </a:cubicBezTo>
                  <a:cubicBezTo>
                    <a:pt x="520700" y="693737"/>
                    <a:pt x="260350" y="770731"/>
                    <a:pt x="0" y="847725"/>
                  </a:cubicBezTo>
                </a:path>
              </a:pathLst>
            </a:custGeom>
            <a:noFill/>
            <a:ln w="7302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D7BDFE-F810-459D-B0C9-482CD8BA502E}"/>
                </a:ext>
              </a:extLst>
            </p:cNvPr>
            <p:cNvSpPr txBox="1"/>
            <p:nvPr/>
          </p:nvSpPr>
          <p:spPr>
            <a:xfrm rot="841718">
              <a:off x="8138977" y="387927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2B40F5-7FA8-4355-B2F9-B136A2480BE2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3181350" y="2905125"/>
            <a:ext cx="712522" cy="2682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8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89679" y="889615"/>
            <a:ext cx="8196345" cy="5018872"/>
            <a:chOff x="1504487" y="842962"/>
            <a:chExt cx="8196345" cy="50188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4184" y="842962"/>
              <a:ext cx="3192936" cy="3814107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6382" y="1643706"/>
              <a:ext cx="3536468" cy="4218128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504487" y="1005929"/>
              <a:ext cx="16722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Once connected, WebRTC</a:t>
              </a:r>
              <a:br>
                <a:rPr lang="en-US" sz="1100" dirty="0"/>
              </a:br>
              <a:r>
                <a:rPr lang="en-US" sz="1100" dirty="0"/>
                <a:t>will be setup for direct</a:t>
              </a:r>
              <a:br>
                <a:rPr lang="en-US" sz="1100" dirty="0"/>
              </a:br>
              <a:r>
                <a:rPr lang="en-US" sz="1100" dirty="0"/>
                <a:t>browser-to-browser</a:t>
              </a:r>
              <a:br>
                <a:rPr lang="en-US" sz="1100" dirty="0"/>
              </a:br>
              <a:r>
                <a:rPr lang="en-US" sz="1100" dirty="0"/>
                <a:t>connection.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2056206" y="1807904"/>
              <a:ext cx="1134670" cy="2392622"/>
            </a:xfrm>
            <a:custGeom>
              <a:avLst/>
              <a:gdLst>
                <a:gd name="connsiteX0" fmla="*/ 312389 w 902939"/>
                <a:gd name="connsiteY0" fmla="*/ 0 h 3686175"/>
                <a:gd name="connsiteX1" fmla="*/ 26639 w 902939"/>
                <a:gd name="connsiteY1" fmla="*/ 2943225 h 3686175"/>
                <a:gd name="connsiteX2" fmla="*/ 902939 w 902939"/>
                <a:gd name="connsiteY2" fmla="*/ 3686175 h 36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2939" h="3686175">
                  <a:moveTo>
                    <a:pt x="312389" y="0"/>
                  </a:moveTo>
                  <a:cubicBezTo>
                    <a:pt x="120301" y="1164431"/>
                    <a:pt x="-71786" y="2328863"/>
                    <a:pt x="26639" y="2943225"/>
                  </a:cubicBezTo>
                  <a:cubicBezTo>
                    <a:pt x="125064" y="3557587"/>
                    <a:pt x="514001" y="3621881"/>
                    <a:pt x="902939" y="3686175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85544" y="1005928"/>
              <a:ext cx="16482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In addition to file transfer</a:t>
              </a:r>
            </a:p>
            <a:p>
              <a:pPr algn="ctr"/>
              <a:r>
                <a:rPr lang="en-US" sz="1100" dirty="0"/>
                <a:t>if WebRTC is successful,</a:t>
              </a:r>
            </a:p>
            <a:p>
              <a:pPr algn="ctr"/>
              <a:r>
                <a:rPr lang="en-US" sz="1100" dirty="0"/>
                <a:t>the audio/video icons</a:t>
              </a:r>
              <a:br>
                <a:rPr lang="en-US" sz="1100" dirty="0"/>
              </a:br>
              <a:r>
                <a:rPr lang="en-US" sz="1100" dirty="0"/>
                <a:t>will appear.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2600325" y="4362450"/>
              <a:ext cx="1200150" cy="825122"/>
            </a:xfrm>
            <a:custGeom>
              <a:avLst/>
              <a:gdLst>
                <a:gd name="connsiteX0" fmla="*/ 0 w 1200150"/>
                <a:gd name="connsiteY0" fmla="*/ 714375 h 964602"/>
                <a:gd name="connsiteX1" fmla="*/ 771525 w 1200150"/>
                <a:gd name="connsiteY1" fmla="*/ 923925 h 964602"/>
                <a:gd name="connsiteX2" fmla="*/ 1200150 w 1200150"/>
                <a:gd name="connsiteY2" fmla="*/ 0 h 96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150" h="964602">
                  <a:moveTo>
                    <a:pt x="0" y="714375"/>
                  </a:moveTo>
                  <a:cubicBezTo>
                    <a:pt x="285750" y="878681"/>
                    <a:pt x="571500" y="1042988"/>
                    <a:pt x="771525" y="923925"/>
                  </a:cubicBezTo>
                  <a:cubicBezTo>
                    <a:pt x="971550" y="804863"/>
                    <a:pt x="1085850" y="402431"/>
                    <a:pt x="1200150" y="0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Fil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69385">
              <a:off x="2361101" y="4764503"/>
              <a:ext cx="546250" cy="546250"/>
            </a:xfrm>
            <a:prstGeom prst="rect">
              <a:avLst/>
            </a:prstGeom>
            <a:noFill/>
            <a:effectLst>
              <a:outerShdw blurRad="139700" dist="38100" dir="5400000" sx="105000" sy="105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056205" y="5382030"/>
              <a:ext cx="11945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Drag &amp; drop a file</a:t>
              </a:r>
              <a:br>
                <a:rPr lang="en-US" sz="1100" dirty="0"/>
              </a:br>
              <a:r>
                <a:rPr lang="en-US" sz="1100" dirty="0"/>
                <a:t>to send it over.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39049" y="4165542"/>
              <a:ext cx="20617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Once received, click on the file</a:t>
              </a:r>
              <a:br>
                <a:rPr lang="en-US" sz="1100" dirty="0"/>
              </a:br>
              <a:r>
                <a:rPr lang="en-US" sz="1100" dirty="0"/>
                <a:t>to save it on the local computer.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12336" y="2421455"/>
              <a:ext cx="125226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Local and remote</a:t>
              </a:r>
              <a:br>
                <a:rPr lang="en-US" sz="1100" dirty="0"/>
              </a:br>
              <a:r>
                <a:rPr lang="en-US" sz="1100" dirty="0"/>
                <a:t>windows show the</a:t>
              </a:r>
              <a:br>
                <a:rPr lang="en-US" sz="1100" dirty="0"/>
              </a:br>
              <a:r>
                <a:rPr lang="en-US" sz="1100" dirty="0"/>
                <a:t>chat session</a:t>
              </a:r>
              <a:br>
                <a:rPr lang="en-US" sz="1100" dirty="0"/>
              </a:br>
              <a:r>
                <a:rPr lang="en-US" sz="1100" dirty="0"/>
                <a:t>in real time.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639049" y="3190896"/>
              <a:ext cx="638175" cy="404986"/>
            </a:xfrm>
            <a:custGeom>
              <a:avLst/>
              <a:gdLst>
                <a:gd name="connsiteX0" fmla="*/ 990600 w 990600"/>
                <a:gd name="connsiteY0" fmla="*/ 0 h 824107"/>
                <a:gd name="connsiteX1" fmla="*/ 819150 w 990600"/>
                <a:gd name="connsiteY1" fmla="*/ 723900 h 824107"/>
                <a:gd name="connsiteX2" fmla="*/ 0 w 990600"/>
                <a:gd name="connsiteY2" fmla="*/ 800100 h 82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600" h="824107">
                  <a:moveTo>
                    <a:pt x="990600" y="0"/>
                  </a:moveTo>
                  <a:cubicBezTo>
                    <a:pt x="987425" y="295275"/>
                    <a:pt x="984250" y="590550"/>
                    <a:pt x="819150" y="723900"/>
                  </a:cubicBezTo>
                  <a:cubicBezTo>
                    <a:pt x="654050" y="857250"/>
                    <a:pt x="327025" y="828675"/>
                    <a:pt x="0" y="800100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7700294" y="4690334"/>
              <a:ext cx="638175" cy="824107"/>
            </a:xfrm>
            <a:custGeom>
              <a:avLst/>
              <a:gdLst>
                <a:gd name="connsiteX0" fmla="*/ 990600 w 990600"/>
                <a:gd name="connsiteY0" fmla="*/ 0 h 824107"/>
                <a:gd name="connsiteX1" fmla="*/ 819150 w 990600"/>
                <a:gd name="connsiteY1" fmla="*/ 723900 h 824107"/>
                <a:gd name="connsiteX2" fmla="*/ 0 w 990600"/>
                <a:gd name="connsiteY2" fmla="*/ 800100 h 82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600" h="824107">
                  <a:moveTo>
                    <a:pt x="990600" y="0"/>
                  </a:moveTo>
                  <a:cubicBezTo>
                    <a:pt x="987425" y="295275"/>
                    <a:pt x="984250" y="590550"/>
                    <a:pt x="819150" y="723900"/>
                  </a:cubicBezTo>
                  <a:cubicBezTo>
                    <a:pt x="654050" y="857250"/>
                    <a:pt x="327025" y="828675"/>
                    <a:pt x="0" y="800100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6551112" y="1052162"/>
              <a:ext cx="1215025" cy="275597"/>
            </a:xfrm>
            <a:custGeom>
              <a:avLst/>
              <a:gdLst>
                <a:gd name="connsiteX0" fmla="*/ 1215025 w 1215025"/>
                <a:gd name="connsiteY0" fmla="*/ 275597 h 275597"/>
                <a:gd name="connsiteX1" fmla="*/ 513567 w 1215025"/>
                <a:gd name="connsiteY1" fmla="*/ 24 h 275597"/>
                <a:gd name="connsiteX2" fmla="*/ 0 w 1215025"/>
                <a:gd name="connsiteY2" fmla="*/ 263071 h 27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5025" h="275597">
                  <a:moveTo>
                    <a:pt x="1215025" y="275597"/>
                  </a:moveTo>
                  <a:cubicBezTo>
                    <a:pt x="965548" y="138854"/>
                    <a:pt x="716071" y="2112"/>
                    <a:pt x="513567" y="24"/>
                  </a:cubicBezTo>
                  <a:cubicBezTo>
                    <a:pt x="311063" y="-2064"/>
                    <a:pt x="155531" y="130503"/>
                    <a:pt x="0" y="263071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525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7AD19CEF-7B89-4955-984A-6AFCCD805BBF}"/>
              </a:ext>
            </a:extLst>
          </p:cNvPr>
          <p:cNvGrpSpPr/>
          <p:nvPr/>
        </p:nvGrpSpPr>
        <p:grpSpPr>
          <a:xfrm>
            <a:off x="2416961" y="320416"/>
            <a:ext cx="7815495" cy="6057769"/>
            <a:chOff x="2416961" y="320416"/>
            <a:chExt cx="7815495" cy="60577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411CBA7-5E2F-4910-B320-7A70A8E42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2531" y="1127515"/>
              <a:ext cx="5345182" cy="4360871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58A937-E202-4310-BA58-4C5BAB1B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7471" y="762000"/>
              <a:ext cx="2976579" cy="2147439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00C29F-02C1-484E-81B9-4E16EEE92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3475" y="3612750"/>
              <a:ext cx="676275" cy="67627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03E73D3-1ABA-4DE4-B62A-F021A43309CC}"/>
                </a:ext>
              </a:extLst>
            </p:cNvPr>
            <p:cNvCxnSpPr>
              <a:cxnSpLocks/>
            </p:cNvCxnSpPr>
            <p:nvPr/>
          </p:nvCxnSpPr>
          <p:spPr>
            <a:xfrm>
              <a:off x="8197713" y="5143500"/>
              <a:ext cx="1181316" cy="4476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27A3C95-8C7D-4D24-AEF6-FF3D2B0F1AA3}"/>
                </a:ext>
              </a:extLst>
            </p:cNvPr>
            <p:cNvCxnSpPr/>
            <p:nvPr/>
          </p:nvCxnSpPr>
          <p:spPr>
            <a:xfrm flipV="1">
              <a:off x="5525122" y="5143500"/>
              <a:ext cx="970928" cy="4476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E8D1E86-4FFC-4EA2-8622-1D2FE835893F}"/>
                </a:ext>
              </a:extLst>
            </p:cNvPr>
            <p:cNvCxnSpPr/>
            <p:nvPr/>
          </p:nvCxnSpPr>
          <p:spPr>
            <a:xfrm>
              <a:off x="8197713" y="5488386"/>
              <a:ext cx="1181316" cy="8897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24C9DF7-5CB8-4D1E-879B-B4476C6B7F5C}"/>
                </a:ext>
              </a:extLst>
            </p:cNvPr>
            <p:cNvCxnSpPr/>
            <p:nvPr/>
          </p:nvCxnSpPr>
          <p:spPr>
            <a:xfrm flipV="1">
              <a:off x="5525122" y="5470724"/>
              <a:ext cx="789953" cy="907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E704EF-665C-467B-8CE6-0C30A6301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786" t="91436"/>
            <a:stretch/>
          </p:blipFill>
          <p:spPr>
            <a:xfrm>
              <a:off x="5525122" y="5591175"/>
              <a:ext cx="3853907" cy="787010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873A44-23B1-49DC-8834-942E93FFC6E5}"/>
                </a:ext>
              </a:extLst>
            </p:cNvPr>
            <p:cNvSpPr/>
            <p:nvPr/>
          </p:nvSpPr>
          <p:spPr>
            <a:xfrm>
              <a:off x="7639050" y="4371975"/>
              <a:ext cx="1438275" cy="685732"/>
            </a:xfrm>
            <a:custGeom>
              <a:avLst/>
              <a:gdLst>
                <a:gd name="connsiteX0" fmla="*/ 0 w 1438275"/>
                <a:gd name="connsiteY0" fmla="*/ 438150 h 685732"/>
                <a:gd name="connsiteX1" fmla="*/ 1152525 w 1438275"/>
                <a:gd name="connsiteY1" fmla="*/ 666750 h 685732"/>
                <a:gd name="connsiteX2" fmla="*/ 1438275 w 1438275"/>
                <a:gd name="connsiteY2" fmla="*/ 0 h 6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275" h="685732">
                  <a:moveTo>
                    <a:pt x="0" y="438150"/>
                  </a:moveTo>
                  <a:cubicBezTo>
                    <a:pt x="456406" y="588962"/>
                    <a:pt x="912813" y="739775"/>
                    <a:pt x="1152525" y="666750"/>
                  </a:cubicBezTo>
                  <a:cubicBezTo>
                    <a:pt x="1392237" y="593725"/>
                    <a:pt x="1415256" y="296862"/>
                    <a:pt x="1438275" y="0"/>
                  </a:cubicBezTo>
                </a:path>
              </a:pathLst>
            </a:custGeom>
            <a:noFill/>
            <a:ln w="889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D897B35-8E7B-42FD-8899-42CDE628023C}"/>
                </a:ext>
              </a:extLst>
            </p:cNvPr>
            <p:cNvSpPr/>
            <p:nvPr/>
          </p:nvSpPr>
          <p:spPr>
            <a:xfrm>
              <a:off x="8505824" y="2428875"/>
              <a:ext cx="752475" cy="1066800"/>
            </a:xfrm>
            <a:custGeom>
              <a:avLst/>
              <a:gdLst>
                <a:gd name="connsiteX0" fmla="*/ 561975 w 608816"/>
                <a:gd name="connsiteY0" fmla="*/ 1066800 h 1066800"/>
                <a:gd name="connsiteX1" fmla="*/ 552450 w 608816"/>
                <a:gd name="connsiteY1" fmla="*/ 704850 h 1066800"/>
                <a:gd name="connsiteX2" fmla="*/ 0 w 608816"/>
                <a:gd name="connsiteY2" fmla="*/ 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8816" h="1066800">
                  <a:moveTo>
                    <a:pt x="561975" y="1066800"/>
                  </a:moveTo>
                  <a:cubicBezTo>
                    <a:pt x="604044" y="974725"/>
                    <a:pt x="646113" y="882650"/>
                    <a:pt x="552450" y="704850"/>
                  </a:cubicBezTo>
                  <a:cubicBezTo>
                    <a:pt x="458787" y="527050"/>
                    <a:pt x="229393" y="263525"/>
                    <a:pt x="0" y="0"/>
                  </a:cubicBezTo>
                </a:path>
              </a:pathLst>
            </a:custGeom>
            <a:noFill/>
            <a:ln w="889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67849B-0A7A-40EB-AFCF-6B45EE24554F}"/>
                </a:ext>
              </a:extLst>
            </p:cNvPr>
            <p:cNvSpPr txBox="1"/>
            <p:nvPr/>
          </p:nvSpPr>
          <p:spPr>
            <a:xfrm>
              <a:off x="6496050" y="500390"/>
              <a:ext cx="864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/player.htm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420D8F-EA4E-4EE8-9F3A-4F542F0108E2}"/>
                </a:ext>
              </a:extLst>
            </p:cNvPr>
            <p:cNvSpPr txBox="1"/>
            <p:nvPr/>
          </p:nvSpPr>
          <p:spPr>
            <a:xfrm>
              <a:off x="2416961" y="459178"/>
              <a:ext cx="2743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You can now click the record icon to record the remote desktop session to a local file.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F36F15D-4733-4726-A7B3-0E78DEBD1793}"/>
                </a:ext>
              </a:extLst>
            </p:cNvPr>
            <p:cNvCxnSpPr/>
            <p:nvPr/>
          </p:nvCxnSpPr>
          <p:spPr>
            <a:xfrm>
              <a:off x="4191000" y="895350"/>
              <a:ext cx="3086100" cy="42481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B29345-A60A-4D7F-8774-61E168539345}"/>
                </a:ext>
              </a:extLst>
            </p:cNvPr>
            <p:cNvSpPr txBox="1"/>
            <p:nvPr/>
          </p:nvSpPr>
          <p:spPr>
            <a:xfrm>
              <a:off x="2603421" y="5769236"/>
              <a:ext cx="2743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The recording is done in browser memory and saved to disk when the recording ends.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99E390-BAEB-4525-B84C-44C9B53F31B4}"/>
                </a:ext>
              </a:extLst>
            </p:cNvPr>
            <p:cNvSpPr txBox="1"/>
            <p:nvPr/>
          </p:nvSpPr>
          <p:spPr>
            <a:xfrm>
              <a:off x="9051139" y="4836828"/>
              <a:ext cx="118131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Play back using the MeshCentral web player.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496D120-B267-41AC-BBE4-07BAC5FBD3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79029" y="2885431"/>
              <a:ext cx="422196" cy="19513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242E26-B092-448F-A0E5-DD4681BEEB49}"/>
                </a:ext>
              </a:extLst>
            </p:cNvPr>
            <p:cNvSpPr txBox="1"/>
            <p:nvPr/>
          </p:nvSpPr>
          <p:spPr>
            <a:xfrm rot="1176664">
              <a:off x="4802046" y="320416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098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FD86B98-8960-4655-B185-935D558A0538}"/>
              </a:ext>
            </a:extLst>
          </p:cNvPr>
          <p:cNvGrpSpPr/>
          <p:nvPr/>
        </p:nvGrpSpPr>
        <p:grpSpPr>
          <a:xfrm>
            <a:off x="2846054" y="528205"/>
            <a:ext cx="6521524" cy="5770105"/>
            <a:chOff x="2846054" y="528205"/>
            <a:chExt cx="6521524" cy="577010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6D0F7F5-476A-4230-BA71-834EC841D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488630">
              <a:off x="6182870" y="2000427"/>
              <a:ext cx="2976424" cy="3674706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6D56A3-1DCC-479C-967F-70994A226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45125">
              <a:off x="3076103" y="2051977"/>
              <a:ext cx="2976424" cy="3634990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 descr="servercloud.png">
              <a:extLst>
                <a:ext uri="{FF2B5EF4-FFF2-40B4-BE49-F238E27FC236}">
                  <a16:creationId xmlns:a16="http://schemas.microsoft.com/office/drawing/2014/main" id="{143466F2-AAC6-473D-9623-F4FFD3BB0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11618" y="1152524"/>
              <a:ext cx="2227382" cy="2392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B9CCF0-40B5-48D9-9120-3BD0A5835272}"/>
                </a:ext>
              </a:extLst>
            </p:cNvPr>
            <p:cNvSpPr txBox="1"/>
            <p:nvPr/>
          </p:nvSpPr>
          <p:spPr>
            <a:xfrm>
              <a:off x="2846054" y="1669636"/>
              <a:ext cx="15209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Web Site - Details tab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C5DA76-CC99-4D21-B136-DB1666507BA2}"/>
                </a:ext>
              </a:extLst>
            </p:cNvPr>
            <p:cNvSpPr txBox="1"/>
            <p:nvPr/>
          </p:nvSpPr>
          <p:spPr>
            <a:xfrm>
              <a:off x="7834851" y="1669635"/>
              <a:ext cx="1532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MeshCtrl - DeviceInfo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A2A945-EC8E-455E-BC27-86A13560453A}"/>
                </a:ext>
              </a:extLst>
            </p:cNvPr>
            <p:cNvSpPr txBox="1"/>
            <p:nvPr/>
          </p:nvSpPr>
          <p:spPr>
            <a:xfrm>
              <a:off x="5231554" y="690495"/>
              <a:ext cx="255037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MeshCtrl new “DeviceInfo” command can easily retrieve device information just like the details tab on the web site.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A4F5AB8-3454-4479-B4C0-C99B80568963}"/>
                </a:ext>
              </a:extLst>
            </p:cNvPr>
            <p:cNvCxnSpPr/>
            <p:nvPr/>
          </p:nvCxnSpPr>
          <p:spPr>
            <a:xfrm>
              <a:off x="7046597" y="1314450"/>
              <a:ext cx="506728" cy="10341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0B3D97-2244-405A-B756-80932134C4FE}"/>
                </a:ext>
              </a:extLst>
            </p:cNvPr>
            <p:cNvSpPr txBox="1"/>
            <p:nvPr/>
          </p:nvSpPr>
          <p:spPr>
            <a:xfrm rot="1176664">
              <a:off x="7414599" y="528205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8F7105-C2BB-4AD8-A6C9-63373E95A8A3}"/>
                </a:ext>
              </a:extLst>
            </p:cNvPr>
            <p:cNvSpPr txBox="1"/>
            <p:nvPr/>
          </p:nvSpPr>
          <p:spPr>
            <a:xfrm>
              <a:off x="4688629" y="5867423"/>
              <a:ext cx="255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Optionally use the --json or --raw switches to change the output format.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AFE3D6-63CF-47F1-85D6-46A5E8F544E1}"/>
                </a:ext>
              </a:extLst>
            </p:cNvPr>
            <p:cNvCxnSpPr/>
            <p:nvPr/>
          </p:nvCxnSpPr>
          <p:spPr>
            <a:xfrm flipV="1">
              <a:off x="6279304" y="5248275"/>
              <a:ext cx="673946" cy="6191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597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C73CAC5-EA97-4A9B-94FA-3EE767C36DA6}"/>
              </a:ext>
            </a:extLst>
          </p:cNvPr>
          <p:cNvGrpSpPr/>
          <p:nvPr/>
        </p:nvGrpSpPr>
        <p:grpSpPr>
          <a:xfrm>
            <a:off x="3177876" y="548171"/>
            <a:ext cx="5836247" cy="5761657"/>
            <a:chOff x="2769151" y="357138"/>
            <a:chExt cx="5836247" cy="57616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68F1091-FE76-446E-BFFA-A6359D377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4561" y="1328509"/>
              <a:ext cx="4318416" cy="3753700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F2D6B1-22E6-40E2-B2C9-FFD51555D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00" r="6933"/>
            <a:stretch/>
          </p:blipFill>
          <p:spPr>
            <a:xfrm rot="540964">
              <a:off x="6705601" y="2962275"/>
              <a:ext cx="1811528" cy="2615234"/>
            </a:xfrm>
            <a:prstGeom prst="rect">
              <a:avLst/>
            </a:prstGeom>
            <a:effectLst>
              <a:outerShdw blurRad="1651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34B0A4-ED50-44F8-A2EE-B8A8D4739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371" y="857249"/>
              <a:ext cx="2019823" cy="3351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0E8672-843A-4185-934B-E8E625016065}"/>
                </a:ext>
              </a:extLst>
            </p:cNvPr>
            <p:cNvSpPr txBox="1"/>
            <p:nvPr/>
          </p:nvSpPr>
          <p:spPr>
            <a:xfrm>
              <a:off x="5692723" y="476588"/>
              <a:ext cx="27445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MeshCentral Agent for Android</a:t>
              </a:r>
              <a:r>
                <a:rPr lang="en-US" sz="1200" dirty="0"/>
                <a:t> is not available on the Amazon app store.</a:t>
              </a:r>
              <a:endParaRPr lang="en-US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6232DC8-611F-446D-A91E-C087D0EA7CB8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5886450" y="938253"/>
              <a:ext cx="1178566" cy="1662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D8B650-1AD7-4D57-B296-7A84BACBD02D}"/>
                </a:ext>
              </a:extLst>
            </p:cNvPr>
            <p:cNvSpPr txBox="1"/>
            <p:nvPr/>
          </p:nvSpPr>
          <p:spPr>
            <a:xfrm rot="1459553">
              <a:off x="8092431" y="357138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961251-79C8-478E-8ABA-0D13D6F0CC90}"/>
                </a:ext>
              </a:extLst>
            </p:cNvPr>
            <p:cNvSpPr txBox="1"/>
            <p:nvPr/>
          </p:nvSpPr>
          <p:spPr>
            <a:xfrm>
              <a:off x="2769151" y="5472464"/>
              <a:ext cx="2436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Perfect for remotely managing Amazon and other Android devices that are compatible with this store.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1143523-2B29-44B2-8E64-CC96C96C7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1781" y="4980621"/>
              <a:ext cx="1670019" cy="649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185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005" y="855565"/>
            <a:ext cx="3448113" cy="370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4051177" y="1741298"/>
            <a:ext cx="7042747" cy="1627678"/>
            <a:chOff x="3189047" y="2073037"/>
            <a:chExt cx="7042747" cy="1627678"/>
          </a:xfrm>
        </p:grpSpPr>
        <p:sp>
          <p:nvSpPr>
            <p:cNvPr id="4" name="TextBox 3"/>
            <p:cNvSpPr txBox="1"/>
            <p:nvPr/>
          </p:nvSpPr>
          <p:spPr>
            <a:xfrm>
              <a:off x="3189047" y="2131055"/>
              <a:ext cx="670087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600" b="1" dirty="0"/>
                <a:t>MeshCentral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 rot="832650">
              <a:off x="9696070" y="2073037"/>
              <a:ext cx="5357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33666" y="3975467"/>
            <a:ext cx="4935894" cy="1582045"/>
            <a:chOff x="4933666" y="4339360"/>
            <a:chExt cx="4935894" cy="1582045"/>
          </a:xfrm>
        </p:grpSpPr>
        <p:grpSp>
          <p:nvGrpSpPr>
            <p:cNvPr id="15" name="Group 14"/>
            <p:cNvGrpSpPr/>
            <p:nvPr/>
          </p:nvGrpSpPr>
          <p:grpSpPr>
            <a:xfrm>
              <a:off x="4933666" y="4339360"/>
              <a:ext cx="4935894" cy="997756"/>
              <a:chOff x="4816134" y="4258630"/>
              <a:chExt cx="4935894" cy="997756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4816134" y="4258630"/>
                <a:ext cx="4935894" cy="99775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65100" dist="38100" dir="5400000" sx="104000" sy="104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0824" y="4486258"/>
                <a:ext cx="611313" cy="611313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2807" y="4561338"/>
                <a:ext cx="808555" cy="495311"/>
              </a:xfrm>
              <a:prstGeom prst="rect">
                <a:avLst/>
              </a:prstGeom>
            </p:spPr>
          </p:pic>
          <p:grpSp>
            <p:nvGrpSpPr>
              <p:cNvPr id="8" name="Group 7"/>
              <p:cNvGrpSpPr/>
              <p:nvPr/>
            </p:nvGrpSpPr>
            <p:grpSpPr>
              <a:xfrm>
                <a:off x="6681140" y="4501193"/>
                <a:ext cx="622285" cy="638439"/>
                <a:chOff x="4101677" y="3891560"/>
                <a:chExt cx="1829309" cy="1876797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6414" y="3891560"/>
                  <a:ext cx="1419835" cy="1419835"/>
                </a:xfrm>
                <a:prstGeom prst="rect">
                  <a:avLst/>
                </a:prstGeom>
              </p:spPr>
            </p:pic>
            <p:sp>
              <p:nvSpPr>
                <p:cNvPr id="10" name="TextBox 9"/>
                <p:cNvSpPr txBox="1"/>
                <p:nvPr/>
              </p:nvSpPr>
              <p:spPr>
                <a:xfrm>
                  <a:off x="4101677" y="5270739"/>
                  <a:ext cx="1829309" cy="4976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500" dirty="0">
                      <a:latin typeface="Britannic Bold" panose="020B0903060703020204" pitchFamily="34" charset="0"/>
                    </a:rPr>
                    <a:t>HARDWARE TLS</a:t>
                  </a:r>
                </a:p>
              </p:txBody>
            </p: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920" y="4525005"/>
                <a:ext cx="465006" cy="46500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1581" y="4527178"/>
                <a:ext cx="458417" cy="52947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45984" y="4501193"/>
                <a:ext cx="969429" cy="555456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6181507" y="5459740"/>
              <a:ext cx="24402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MeshCentral.com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658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1994" y="1552668"/>
            <a:ext cx="8330006" cy="2387600"/>
          </a:xfrm>
        </p:spPr>
        <p:txBody>
          <a:bodyPr/>
          <a:lstStyle/>
          <a:p>
            <a:r>
              <a:rPr lang="en-US" dirty="0" err="1"/>
              <a:t>RemsCentral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AD6AAF4-609D-73F5-7DA0-B0029968922A}"/>
              </a:ext>
            </a:extLst>
          </p:cNvPr>
          <p:cNvGrpSpPr/>
          <p:nvPr/>
        </p:nvGrpSpPr>
        <p:grpSpPr>
          <a:xfrm>
            <a:off x="425885" y="259915"/>
            <a:ext cx="4252586" cy="6338170"/>
            <a:chOff x="4578263" y="144049"/>
            <a:chExt cx="4252586" cy="633817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F39DE756-D0F9-9115-4D0A-6049DD2C59D3}"/>
                </a:ext>
              </a:extLst>
            </p:cNvPr>
            <p:cNvSpPr/>
            <p:nvPr/>
          </p:nvSpPr>
          <p:spPr>
            <a:xfrm>
              <a:off x="4578263" y="144049"/>
              <a:ext cx="4252586" cy="6338170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2CD081E-D316-AC5D-429D-6CD339055681}"/>
                </a:ext>
              </a:extLst>
            </p:cNvPr>
            <p:cNvSpPr/>
            <p:nvPr/>
          </p:nvSpPr>
          <p:spPr>
            <a:xfrm>
              <a:off x="5173250" y="265899"/>
              <a:ext cx="3325660" cy="56993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Very small agent for the client install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A6F1076-57A3-ED02-2DFD-07ACE98FB862}"/>
                </a:ext>
              </a:extLst>
            </p:cNvPr>
            <p:cNvSpPr/>
            <p:nvPr/>
          </p:nvSpPr>
          <p:spPr>
            <a:xfrm>
              <a:off x="5173250" y="1181346"/>
              <a:ext cx="3325660" cy="56367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Windows, Linux, MacOS, FreeBSD</a:t>
              </a:r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D645557-2120-E2D9-A1F8-4AF9B4DEE534}"/>
                </a:ext>
              </a:extLst>
            </p:cNvPr>
            <p:cNvSpPr/>
            <p:nvPr/>
          </p:nvSpPr>
          <p:spPr>
            <a:xfrm>
              <a:off x="5173250" y="2090530"/>
              <a:ext cx="3325660" cy="56367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Run commands against multiple hosts at once</a:t>
              </a:r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C46F75A-EC04-0DCB-31B6-EDB80A93C113}"/>
                </a:ext>
              </a:extLst>
            </p:cNvPr>
            <p:cNvSpPr/>
            <p:nvPr/>
          </p:nvSpPr>
          <p:spPr>
            <a:xfrm>
              <a:off x="5173250" y="2999714"/>
              <a:ext cx="3325660" cy="56367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终端访问、桌面访问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C8C1131-064F-FB00-161A-853064869F9A}"/>
                </a:ext>
              </a:extLst>
            </p:cNvPr>
            <p:cNvSpPr/>
            <p:nvPr/>
          </p:nvSpPr>
          <p:spPr>
            <a:xfrm>
              <a:off x="5173250" y="3908898"/>
              <a:ext cx="3325660" cy="56367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采集主机、系统信息，性能数据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7D98839-2145-8E51-60FA-A87E04BD5E50}"/>
                </a:ext>
              </a:extLst>
            </p:cNvPr>
            <p:cNvSpPr/>
            <p:nvPr/>
          </p:nvSpPr>
          <p:spPr>
            <a:xfrm>
              <a:off x="5173250" y="4818082"/>
              <a:ext cx="3325660" cy="56367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支持</a:t>
              </a:r>
              <a:r>
                <a:rPr lang="en-US" altLang="zh-CN" dirty="0"/>
                <a:t>RDB SSH VNC…</a:t>
              </a:r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17F37C-DF40-3EE8-B5BC-DF6C42EA9ECB}"/>
                </a:ext>
              </a:extLst>
            </p:cNvPr>
            <p:cNvSpPr/>
            <p:nvPr/>
          </p:nvSpPr>
          <p:spPr>
            <a:xfrm>
              <a:off x="5173250" y="5727267"/>
              <a:ext cx="3325660" cy="56367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支持</a:t>
              </a:r>
              <a:r>
                <a:rPr lang="en-US" altLang="zh-CN" dirty="0"/>
                <a:t>double NAT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6399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1574" y="68732"/>
            <a:ext cx="964648" cy="10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213733" y="252087"/>
            <a:ext cx="2069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RemsCentral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E9B4B-D493-4C69-9B02-CCB9354ADBDA}"/>
              </a:ext>
            </a:extLst>
          </p:cNvPr>
          <p:cNvSpPr txBox="1"/>
          <p:nvPr/>
        </p:nvSpPr>
        <p:spPr>
          <a:xfrm>
            <a:off x="8518850" y="444597"/>
            <a:ext cx="3032369" cy="254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/>
              <a:t>远程桌面控制</a:t>
            </a:r>
            <a:endParaRPr lang="en-US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/>
              <a:t>远程文件管理</a:t>
            </a:r>
            <a:endParaRPr lang="en-US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/>
              <a:t>远程终端访问</a:t>
            </a:r>
            <a:endParaRPr lang="en-US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/>
              <a:t>设备信息采集</a:t>
            </a:r>
            <a:endParaRPr lang="en-US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/>
              <a:t>实时用户界面响应</a:t>
            </a:r>
            <a:endParaRPr lang="en-US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/>
              <a:t>LAN / WAN / Hybrid modes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6DECD5-5B59-0FED-6D99-EBA987935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03" y="1107963"/>
            <a:ext cx="3992766" cy="21039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E33AA0-6F3F-2298-31CA-C814FA1E5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062" y="187564"/>
            <a:ext cx="3882794" cy="30645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FD13AD-2656-14DA-75C4-B9E758892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03" y="3429000"/>
            <a:ext cx="3933657" cy="325213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72FA8C9-B8EB-09D9-614B-22281A2B4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0062" y="3429000"/>
            <a:ext cx="4188153" cy="337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1BCA8A7-4837-4481-92C9-C405987918E1}"/>
              </a:ext>
            </a:extLst>
          </p:cNvPr>
          <p:cNvGrpSpPr/>
          <p:nvPr/>
        </p:nvGrpSpPr>
        <p:grpSpPr>
          <a:xfrm>
            <a:off x="3356914" y="1093370"/>
            <a:ext cx="5973995" cy="5253196"/>
            <a:chOff x="3356914" y="1093370"/>
            <a:chExt cx="5973995" cy="52531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D4B5A8-DBB3-40E0-AC39-DCD3EF2FC614}"/>
                </a:ext>
              </a:extLst>
            </p:cNvPr>
            <p:cNvSpPr txBox="1"/>
            <p:nvPr/>
          </p:nvSpPr>
          <p:spPr>
            <a:xfrm>
              <a:off x="3461166" y="1231870"/>
              <a:ext cx="263483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/>
                <a:t>当设备存在“活动”的连接会话时，会显示一个蓝色的图标，表示当前设备存在</a:t>
              </a:r>
              <a:r>
                <a:rPr lang="en-US" altLang="zh-CN" sz="1100" dirty="0"/>
                <a:t>Active</a:t>
              </a:r>
              <a:r>
                <a:rPr lang="zh-CN" altLang="en-US" sz="1100" dirty="0"/>
                <a:t>会话。</a:t>
              </a:r>
              <a:endParaRPr lang="en-US" sz="11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894D5D-EAD4-42DC-B7BE-2D19E36C1A21}"/>
                </a:ext>
              </a:extLst>
            </p:cNvPr>
            <p:cNvSpPr txBox="1"/>
            <p:nvPr/>
          </p:nvSpPr>
          <p:spPr>
            <a:xfrm rot="20675411">
              <a:off x="3356914" y="1093370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866C83-FAEE-4608-B1AF-FFA8D873BB8D}"/>
                </a:ext>
              </a:extLst>
            </p:cNvPr>
            <p:cNvSpPr txBox="1"/>
            <p:nvPr/>
          </p:nvSpPr>
          <p:spPr>
            <a:xfrm>
              <a:off x="6696075" y="1316508"/>
              <a:ext cx="26348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/>
                <a:t>点击该图标，可以查看该活动会话，也可以终端该会话</a:t>
              </a:r>
              <a:endParaRPr lang="en-US" sz="11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D7ADC2-E8D0-4B72-9230-D0F91C1EE6E7}"/>
                </a:ext>
              </a:extLst>
            </p:cNvPr>
            <p:cNvSpPr txBox="1"/>
            <p:nvPr/>
          </p:nvSpPr>
          <p:spPr>
            <a:xfrm>
              <a:off x="3743219" y="5746402"/>
              <a:ext cx="140300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/>
                <a:t>这个图标是实时的，其显示不需要刷新页面</a:t>
              </a:r>
              <a:endParaRPr lang="en-US" sz="1100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8F7263D-2A22-0136-67FB-C082FF77B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331" y="2087611"/>
            <a:ext cx="1770413" cy="3403214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D77D17E-25AC-4973-15D8-EA18D8ABD021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4444721" y="3751545"/>
            <a:ext cx="471745" cy="1994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0030D334-F2FC-9F0B-F9D7-5D6070C51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07" y="2037045"/>
            <a:ext cx="1800251" cy="3429000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1F2258-18AD-2DC7-90A1-5E1F8AB9E69B}"/>
              </a:ext>
            </a:extLst>
          </p:cNvPr>
          <p:cNvCxnSpPr/>
          <p:nvPr/>
        </p:nvCxnSpPr>
        <p:spPr>
          <a:xfrm>
            <a:off x="5699342" y="1832034"/>
            <a:ext cx="1146132" cy="1474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BD4D0611-6C25-0A2D-5E86-2D7E2AFFB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463" y="2035495"/>
            <a:ext cx="1800251" cy="3430550"/>
          </a:xfrm>
          <a:prstGeom prst="rect">
            <a:avLst/>
          </a:prstGeom>
        </p:spPr>
      </p:pic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54D2584-8CE8-9004-5832-5D4157A50E15}"/>
              </a:ext>
            </a:extLst>
          </p:cNvPr>
          <p:cNvCxnSpPr/>
          <p:nvPr/>
        </p:nvCxnSpPr>
        <p:spPr>
          <a:xfrm flipH="1">
            <a:off x="8592855" y="1678488"/>
            <a:ext cx="131523" cy="1045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6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85918" y="591162"/>
            <a:ext cx="5881659" cy="2942011"/>
            <a:chOff x="2785918" y="275855"/>
            <a:chExt cx="5881659" cy="294201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9132" y="275855"/>
              <a:ext cx="2297669" cy="620283"/>
            </a:xfrm>
            <a:prstGeom prst="rect">
              <a:avLst/>
            </a:prstGeom>
          </p:spPr>
        </p:pic>
        <p:pic>
          <p:nvPicPr>
            <p:cNvPr id="4" name="Picture 3" descr="servercloud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85918" y="534599"/>
              <a:ext cx="2498445" cy="2683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2925045" y="388300"/>
              <a:ext cx="20693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err="1"/>
                <a:t>RemsCentral</a:t>
              </a:r>
              <a:endParaRPr lang="en-US" sz="2800" b="1" dirty="0"/>
            </a:p>
          </p:txBody>
        </p:sp>
        <p:pic>
          <p:nvPicPr>
            <p:cNvPr id="6" name="Picture 5" descr="servercloud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69132" y="534598"/>
              <a:ext cx="2498445" cy="2683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Freeform 6"/>
            <p:cNvSpPr/>
            <p:nvPr/>
          </p:nvSpPr>
          <p:spPr>
            <a:xfrm>
              <a:off x="4836523" y="1192210"/>
              <a:ext cx="1705233" cy="264908"/>
            </a:xfrm>
            <a:custGeom>
              <a:avLst/>
              <a:gdLst>
                <a:gd name="connsiteX0" fmla="*/ 0 w 1705233"/>
                <a:gd name="connsiteY0" fmla="*/ 182530 h 264908"/>
                <a:gd name="connsiteX1" fmla="*/ 881449 w 1705233"/>
                <a:gd name="connsiteY1" fmla="*/ 1298 h 264908"/>
                <a:gd name="connsiteX2" fmla="*/ 1705233 w 1705233"/>
                <a:gd name="connsiteY2" fmla="*/ 264908 h 26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233" h="264908">
                  <a:moveTo>
                    <a:pt x="0" y="182530"/>
                  </a:moveTo>
                  <a:cubicBezTo>
                    <a:pt x="298622" y="85049"/>
                    <a:pt x="597244" y="-12432"/>
                    <a:pt x="881449" y="1298"/>
                  </a:cubicBezTo>
                  <a:cubicBezTo>
                    <a:pt x="1165654" y="15028"/>
                    <a:pt x="1435443" y="139968"/>
                    <a:pt x="1705233" y="264908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rot="10800000">
              <a:off x="4836523" y="1702294"/>
              <a:ext cx="1705233" cy="264908"/>
            </a:xfrm>
            <a:custGeom>
              <a:avLst/>
              <a:gdLst>
                <a:gd name="connsiteX0" fmla="*/ 0 w 1705233"/>
                <a:gd name="connsiteY0" fmla="*/ 182530 h 264908"/>
                <a:gd name="connsiteX1" fmla="*/ 881449 w 1705233"/>
                <a:gd name="connsiteY1" fmla="*/ 1298 h 264908"/>
                <a:gd name="connsiteX2" fmla="*/ 1705233 w 1705233"/>
                <a:gd name="connsiteY2" fmla="*/ 264908 h 26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233" h="264908">
                  <a:moveTo>
                    <a:pt x="0" y="182530"/>
                  </a:moveTo>
                  <a:cubicBezTo>
                    <a:pt x="298622" y="85049"/>
                    <a:pt x="597244" y="-12432"/>
                    <a:pt x="881449" y="1298"/>
                  </a:cubicBezTo>
                  <a:cubicBezTo>
                    <a:pt x="1165654" y="15028"/>
                    <a:pt x="1435443" y="139968"/>
                    <a:pt x="1705233" y="264908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0800000">
              <a:off x="4836523" y="2023520"/>
              <a:ext cx="1705233" cy="264908"/>
            </a:xfrm>
            <a:custGeom>
              <a:avLst/>
              <a:gdLst>
                <a:gd name="connsiteX0" fmla="*/ 0 w 1705233"/>
                <a:gd name="connsiteY0" fmla="*/ 182530 h 264908"/>
                <a:gd name="connsiteX1" fmla="*/ 881449 w 1705233"/>
                <a:gd name="connsiteY1" fmla="*/ 1298 h 264908"/>
                <a:gd name="connsiteX2" fmla="*/ 1705233 w 1705233"/>
                <a:gd name="connsiteY2" fmla="*/ 264908 h 26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233" h="264908">
                  <a:moveTo>
                    <a:pt x="0" y="182530"/>
                  </a:moveTo>
                  <a:cubicBezTo>
                    <a:pt x="298622" y="85049"/>
                    <a:pt x="597244" y="-12432"/>
                    <a:pt x="881449" y="1298"/>
                  </a:cubicBezTo>
                  <a:cubicBezTo>
                    <a:pt x="1165654" y="15028"/>
                    <a:pt x="1435443" y="139968"/>
                    <a:pt x="1705233" y="264908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60201">
              <a:off x="5027491" y="2088604"/>
              <a:ext cx="444037" cy="4440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5410795" y="919560"/>
              <a:ext cx="63190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Register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8864" y="1553700"/>
              <a:ext cx="1364476" cy="392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Prove domain control</a:t>
              </a:r>
              <a:br>
                <a:rPr lang="en-US" sz="1050" dirty="0"/>
              </a:br>
              <a:r>
                <a:rPr lang="en-US" sz="900" dirty="0"/>
                <a:t>HTTP:80</a:t>
              </a:r>
              <a:endParaRPr lang="en-US" sz="105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19756" y="2499231"/>
              <a:ext cx="13420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Get HTTPS certificate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3F218F17-BC9C-B7BA-771F-654641D76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211" y="3279256"/>
            <a:ext cx="4999908" cy="261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3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Rems</a:t>
            </a:r>
            <a:r>
              <a:rPr lang="en-US" dirty="0" err="1"/>
              <a:t>Central</a:t>
            </a:r>
            <a:r>
              <a:rPr lang="en-US" dirty="0"/>
              <a:t> Security</a:t>
            </a:r>
          </a:p>
        </p:txBody>
      </p:sp>
    </p:spTree>
    <p:extLst>
      <p:ext uri="{BB962C8B-B14F-4D97-AF65-F5344CB8AC3E}">
        <p14:creationId xmlns:p14="http://schemas.microsoft.com/office/powerpoint/2010/main" val="176439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98C3EA-B7A1-337C-AF09-BF1B52F0D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 12 security features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25B59-4FFB-E58E-6966-17B21F606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3948" cy="4351338"/>
          </a:xfrm>
        </p:spPr>
        <p:txBody>
          <a:bodyPr/>
          <a:lstStyle/>
          <a:p>
            <a:r>
              <a:rPr lang="en-US" altLang="zh-CN" dirty="0"/>
              <a:t>2FA </a:t>
            </a:r>
            <a:r>
              <a:rPr lang="zh-CN" altLang="en-US" dirty="0"/>
              <a:t>双因素认证</a:t>
            </a:r>
            <a:endParaRPr lang="en-US" altLang="zh-CN" dirty="0"/>
          </a:p>
          <a:p>
            <a:pPr lvl="1"/>
            <a:r>
              <a:rPr lang="zh-CN" altLang="en-US" dirty="0"/>
              <a:t>仅仅密码的保护是不够的</a:t>
            </a:r>
            <a:endParaRPr lang="en-US" altLang="zh-CN" dirty="0"/>
          </a:p>
          <a:p>
            <a:r>
              <a:rPr lang="en-US" altLang="zh-CN" dirty="0"/>
              <a:t>TLS</a:t>
            </a:r>
            <a:r>
              <a:rPr lang="zh-CN" altLang="en-US" dirty="0"/>
              <a:t>证书加密</a:t>
            </a:r>
            <a:endParaRPr lang="en-US" altLang="zh-CN" dirty="0"/>
          </a:p>
          <a:p>
            <a:r>
              <a:rPr lang="zh-CN" altLang="en-US" dirty="0"/>
              <a:t>强加密算法</a:t>
            </a:r>
            <a:endParaRPr lang="en-US" altLang="zh-CN" dirty="0"/>
          </a:p>
          <a:p>
            <a:pPr lvl="1"/>
            <a:r>
              <a:rPr lang="en-US" altLang="zh-CN" dirty="0"/>
              <a:t>SHA384 AES256 RSA3072 </a:t>
            </a:r>
          </a:p>
          <a:p>
            <a:pPr lvl="1"/>
            <a:r>
              <a:rPr lang="zh-CN" altLang="en-US" dirty="0"/>
              <a:t>高于安全领域的推荐最佳实践</a:t>
            </a:r>
            <a:endParaRPr lang="en-US" altLang="zh-CN" dirty="0"/>
          </a:p>
          <a:p>
            <a:r>
              <a:rPr lang="zh-CN" altLang="en-US" dirty="0"/>
              <a:t>强加密传输协议</a:t>
            </a:r>
            <a:r>
              <a:rPr lang="en-US" altLang="zh-CN" dirty="0"/>
              <a:t>TLS 1.2</a:t>
            </a:r>
          </a:p>
          <a:p>
            <a:r>
              <a:rPr lang="zh-CN" altLang="en-US" dirty="0"/>
              <a:t>强密码</a:t>
            </a:r>
            <a:r>
              <a:rPr lang="en-US" altLang="zh-CN" dirty="0"/>
              <a:t>+2FA</a:t>
            </a:r>
          </a:p>
          <a:p>
            <a:r>
              <a:rPr lang="zh-CN" altLang="en-US" dirty="0"/>
              <a:t>数据库记录加密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598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EA113-0F56-1318-6249-1CA2BE4B6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186865-B776-BAF6-065F-31781942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 12 security features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C7220D-B9D3-F029-D444-BF89FC4F0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3948" cy="4351338"/>
          </a:xfrm>
        </p:spPr>
        <p:txBody>
          <a:bodyPr/>
          <a:lstStyle/>
          <a:p>
            <a:pPr lvl="1"/>
            <a:r>
              <a:rPr lang="en-US" altLang="zh-CN" dirty="0"/>
              <a:t>HTTP </a:t>
            </a:r>
            <a:r>
              <a:rPr lang="zh-CN" altLang="en-US" dirty="0"/>
              <a:t>内容安全</a:t>
            </a:r>
            <a:endParaRPr lang="en-US" altLang="zh-CN" dirty="0"/>
          </a:p>
          <a:p>
            <a:pPr lvl="2"/>
            <a:r>
              <a:rPr lang="zh-CN" altLang="en-US" dirty="0"/>
              <a:t>防止跨站脚本攻击</a:t>
            </a:r>
            <a:endParaRPr lang="en-US" altLang="zh-CN" dirty="0"/>
          </a:p>
          <a:p>
            <a:pPr lvl="1"/>
            <a:r>
              <a:rPr lang="en-US" altLang="zh-CN" dirty="0"/>
              <a:t>FIDO2 </a:t>
            </a:r>
            <a:r>
              <a:rPr lang="zh-CN" altLang="en-US" dirty="0"/>
              <a:t>协议支持</a:t>
            </a:r>
            <a:endParaRPr lang="en-US" altLang="zh-CN" dirty="0"/>
          </a:p>
          <a:p>
            <a:pPr lvl="2"/>
            <a:r>
              <a:rPr lang="zh-CN" altLang="en-US" dirty="0"/>
              <a:t>可以使用硬件加密</a:t>
            </a:r>
            <a:r>
              <a:rPr lang="en-US" altLang="zh-CN" dirty="0"/>
              <a:t>key</a:t>
            </a:r>
          </a:p>
          <a:p>
            <a:pPr lvl="1"/>
            <a:r>
              <a:rPr lang="en-US" altLang="zh-CN" dirty="0"/>
              <a:t>IP</a:t>
            </a:r>
            <a:r>
              <a:rPr lang="zh-CN" altLang="en-US" dirty="0"/>
              <a:t>地址</a:t>
            </a:r>
            <a:r>
              <a:rPr lang="en-US" altLang="zh-CN" dirty="0"/>
              <a:t>token</a:t>
            </a:r>
            <a:r>
              <a:rPr lang="zh-CN" altLang="en-US" dirty="0"/>
              <a:t>绑定</a:t>
            </a:r>
            <a:endParaRPr lang="en-US" altLang="zh-CN" dirty="0"/>
          </a:p>
          <a:p>
            <a:pPr lvl="2"/>
            <a:r>
              <a:rPr lang="zh-CN" altLang="en-US" dirty="0"/>
              <a:t>所有会话的</a:t>
            </a:r>
            <a:r>
              <a:rPr lang="en-US" altLang="zh-CN" dirty="0"/>
              <a:t>token</a:t>
            </a:r>
            <a:r>
              <a:rPr lang="zh-CN" altLang="en-US" dirty="0"/>
              <a:t>、</a:t>
            </a:r>
            <a:r>
              <a:rPr lang="en-US" altLang="zh-CN" dirty="0"/>
              <a:t>cookies</a:t>
            </a:r>
            <a:r>
              <a:rPr lang="zh-CN" altLang="en-US" dirty="0"/>
              <a:t>与请求端</a:t>
            </a:r>
            <a:r>
              <a:rPr lang="en-US" altLang="zh-CN" dirty="0"/>
              <a:t>IP</a:t>
            </a:r>
            <a:r>
              <a:rPr lang="zh-CN" altLang="en-US" dirty="0"/>
              <a:t>地址绑定</a:t>
            </a:r>
            <a:endParaRPr lang="en-US" altLang="zh-CN" dirty="0"/>
          </a:p>
          <a:p>
            <a:pPr lvl="1"/>
            <a:r>
              <a:rPr lang="zh-CN" altLang="en-US" dirty="0"/>
              <a:t>支持使用反向代理</a:t>
            </a:r>
            <a:endParaRPr lang="en-US" altLang="zh-CN" dirty="0"/>
          </a:p>
          <a:p>
            <a:pPr lvl="1"/>
            <a:r>
              <a:rPr lang="en-US" altLang="zh-CN" dirty="0" err="1"/>
              <a:t>HashCorp</a:t>
            </a:r>
            <a:r>
              <a:rPr lang="en-US" altLang="zh-CN" dirty="0"/>
              <a:t> Vault</a:t>
            </a:r>
            <a:r>
              <a:rPr lang="zh-CN" altLang="en-US" dirty="0"/>
              <a:t>支持</a:t>
            </a:r>
            <a:endParaRPr lang="en-US" altLang="zh-CN" dirty="0"/>
          </a:p>
          <a:p>
            <a:pPr lvl="1"/>
            <a:r>
              <a:rPr lang="zh-CN" altLang="en-US" dirty="0"/>
              <a:t>强密码</a:t>
            </a:r>
            <a:r>
              <a:rPr lang="en-US" altLang="zh-CN" dirty="0"/>
              <a:t>Hash</a:t>
            </a:r>
            <a:r>
              <a:rPr lang="zh-CN" altLang="en-US" dirty="0"/>
              <a:t>算法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520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7E390-00CF-531F-B263-7A17E90B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</a:t>
            </a:r>
            <a:r>
              <a:rPr lang="en-US" altLang="zh-CN" dirty="0"/>
              <a:t>5</a:t>
            </a:r>
            <a:r>
              <a:rPr lang="zh-CN" altLang="en-US" dirty="0"/>
              <a:t>种不同</a:t>
            </a:r>
            <a:r>
              <a:rPr lang="en-US" altLang="zh-CN" dirty="0"/>
              <a:t>2FA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B6A436-1B22-F9EC-7145-2CD01B61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Time Codes</a:t>
            </a:r>
          </a:p>
          <a:p>
            <a:r>
              <a:rPr lang="zh-CN" altLang="en-US" dirty="0"/>
              <a:t>指纹锁</a:t>
            </a:r>
            <a:endParaRPr lang="en-US" altLang="zh-CN" dirty="0"/>
          </a:p>
          <a:p>
            <a:r>
              <a:rPr lang="en-US" altLang="zh-CN" dirty="0"/>
              <a:t>FIDO</a:t>
            </a:r>
            <a:r>
              <a:rPr lang="zh-CN" altLang="en-US" dirty="0"/>
              <a:t>硬件</a:t>
            </a:r>
            <a:r>
              <a:rPr lang="en-US" altLang="zh-CN" dirty="0"/>
              <a:t>key</a:t>
            </a:r>
          </a:p>
          <a:p>
            <a:r>
              <a:rPr lang="zh-CN" altLang="en-US" dirty="0"/>
              <a:t>邮件认证</a:t>
            </a:r>
            <a:endParaRPr lang="en-US" altLang="zh-CN" dirty="0"/>
          </a:p>
          <a:p>
            <a:r>
              <a:rPr lang="zh-CN" altLang="en-US" dirty="0"/>
              <a:t>一次性</a:t>
            </a:r>
            <a:r>
              <a:rPr lang="en-US" altLang="zh-CN" dirty="0"/>
              <a:t>Codes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550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5372</TotalTime>
  <Words>584</Words>
  <Application>Microsoft Office PowerPoint</Application>
  <PresentationFormat>宽屏</PresentationFormat>
  <Paragraphs>87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Arial</vt:lpstr>
      <vt:lpstr>Britannic Bold</vt:lpstr>
      <vt:lpstr>Calibri</vt:lpstr>
      <vt:lpstr>Calibri Light</vt:lpstr>
      <vt:lpstr>Office Theme</vt:lpstr>
      <vt:lpstr>PowerPoint 演示文稿</vt:lpstr>
      <vt:lpstr>RemsCentral Overview</vt:lpstr>
      <vt:lpstr>PowerPoint 演示文稿</vt:lpstr>
      <vt:lpstr>PowerPoint 演示文稿</vt:lpstr>
      <vt:lpstr>PowerPoint 演示文稿</vt:lpstr>
      <vt:lpstr>RemsCentral Security</vt:lpstr>
      <vt:lpstr>Top 12 security features</vt:lpstr>
      <vt:lpstr>Top 12 security features</vt:lpstr>
      <vt:lpstr>支持5种不同2FA</vt:lpstr>
      <vt:lpstr>MeshCentral Features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</dc:creator>
  <cp:lastModifiedBy>长征 何</cp:lastModifiedBy>
  <cp:revision>127</cp:revision>
  <dcterms:created xsi:type="dcterms:W3CDTF">2018-07-25T01:48:02Z</dcterms:created>
  <dcterms:modified xsi:type="dcterms:W3CDTF">2025-08-11T02:25:29Z</dcterms:modified>
</cp:coreProperties>
</file>